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0" r:id="rId2"/>
  </p:sldMasterIdLst>
  <p:notesMasterIdLst>
    <p:notesMasterId r:id="rId29"/>
  </p:notesMasterIdLst>
  <p:sldIdLst>
    <p:sldId id="2145706691" r:id="rId3"/>
    <p:sldId id="2145706673" r:id="rId4"/>
    <p:sldId id="2145706695" r:id="rId5"/>
    <p:sldId id="2145706694" r:id="rId6"/>
    <p:sldId id="2145706696" r:id="rId7"/>
    <p:sldId id="2145706697" r:id="rId8"/>
    <p:sldId id="2145706698" r:id="rId9"/>
    <p:sldId id="2145706705" r:id="rId10"/>
    <p:sldId id="2145706707" r:id="rId11"/>
    <p:sldId id="2145706708" r:id="rId12"/>
    <p:sldId id="2145706709" r:id="rId13"/>
    <p:sldId id="2145706710" r:id="rId14"/>
    <p:sldId id="2145706711" r:id="rId15"/>
    <p:sldId id="2145706713" r:id="rId16"/>
    <p:sldId id="264" r:id="rId17"/>
    <p:sldId id="939" r:id="rId18"/>
    <p:sldId id="2899" r:id="rId19"/>
    <p:sldId id="2900" r:id="rId20"/>
    <p:sldId id="2901" r:id="rId21"/>
    <p:sldId id="2902" r:id="rId22"/>
    <p:sldId id="2903" r:id="rId23"/>
    <p:sldId id="2904" r:id="rId24"/>
    <p:sldId id="2905" r:id="rId25"/>
    <p:sldId id="2906" r:id="rId26"/>
    <p:sldId id="2907" r:id="rId27"/>
    <p:sldId id="214570671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CFCFD"/>
    <a:srgbClr val="FEFEFE"/>
    <a:srgbClr val="FDFDFD"/>
    <a:srgbClr val="F7FBFA"/>
    <a:srgbClr val="199CD7"/>
    <a:srgbClr val="F7F8FA"/>
    <a:srgbClr val="FFFFFF"/>
    <a:srgbClr val="F1EDE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86211" autoAdjust="0"/>
  </p:normalViewPr>
  <p:slideViewPr>
    <p:cSldViewPr snapToGrid="0" showGuides="1">
      <p:cViewPr varScale="1">
        <p:scale>
          <a:sx n="95" d="100"/>
          <a:sy n="95" d="100"/>
        </p:scale>
        <p:origin x="504" y="90"/>
      </p:cViewPr>
      <p:guideLst>
        <p:guide orient="horz" pos="2160"/>
        <p:guide pos="3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F2C6F-B4AB-4AB2-9417-FADBA8A3F7D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E2B70-08D1-41DB-9F75-A2480CF3B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DF82E-6184-36E1-699B-F5584FD3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34B7E-4565-4039-F450-0DC78A2B3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F62BC-A906-036D-2D5E-9709740C3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6E68D-71DA-0C9B-C939-70D5EC565B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E2B70-08D1-41DB-9F75-A2480CF3B5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9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6AB417B-BD08-D795-6791-F52DA22E9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80" t="20864"/>
          <a:stretch>
            <a:fillRect/>
          </a:stretch>
        </p:blipFill>
        <p:spPr>
          <a:xfrm>
            <a:off x="-498328" y="-123987"/>
            <a:ext cx="5925982" cy="683098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9A4CEB5-E58F-859C-17D4-F3D64977B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999" r="26538"/>
          <a:stretch>
            <a:fillRect/>
          </a:stretch>
        </p:blipFill>
        <p:spPr>
          <a:xfrm>
            <a:off x="6440672" y="-211183"/>
            <a:ext cx="6723904" cy="388853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2CF72A9-4F6A-F393-E266-DB3CD68ED3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4618"/>
          <a:stretch>
            <a:fillRect/>
          </a:stretch>
        </p:blipFill>
        <p:spPr>
          <a:xfrm>
            <a:off x="6094506" y="3014799"/>
            <a:ext cx="6000864" cy="39100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551682" y="1646843"/>
            <a:ext cx="2306362" cy="3564316"/>
          </a:xfrm>
          <a:custGeom>
            <a:avLst/>
            <a:gdLst>
              <a:gd name="connsiteX0" fmla="*/ 0 w 2306362"/>
              <a:gd name="connsiteY0" fmla="*/ 0 h 3564316"/>
              <a:gd name="connsiteX1" fmla="*/ 2279148 w 2306362"/>
              <a:gd name="connsiteY1" fmla="*/ 0 h 3564316"/>
              <a:gd name="connsiteX2" fmla="*/ 2306362 w 2306362"/>
              <a:gd name="connsiteY2" fmla="*/ 27215 h 3564316"/>
              <a:gd name="connsiteX3" fmla="*/ 2306362 w 2306362"/>
              <a:gd name="connsiteY3" fmla="*/ 3537101 h 3564316"/>
              <a:gd name="connsiteX4" fmla="*/ 2279148 w 2306362"/>
              <a:gd name="connsiteY4" fmla="*/ 3564316 h 3564316"/>
              <a:gd name="connsiteX5" fmla="*/ 0 w 2306362"/>
              <a:gd name="connsiteY5" fmla="*/ 3564316 h 356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362" h="3564316">
                <a:moveTo>
                  <a:pt x="0" y="0"/>
                </a:moveTo>
                <a:lnTo>
                  <a:pt x="2279148" y="0"/>
                </a:lnTo>
                <a:cubicBezTo>
                  <a:pt x="2294178" y="0"/>
                  <a:pt x="2306362" y="12185"/>
                  <a:pt x="2306362" y="27215"/>
                </a:cubicBezTo>
                <a:lnTo>
                  <a:pt x="2306362" y="3537101"/>
                </a:lnTo>
                <a:cubicBezTo>
                  <a:pt x="2306362" y="3552131"/>
                  <a:pt x="2294178" y="3564316"/>
                  <a:pt x="2279148" y="3564316"/>
                </a:cubicBezTo>
                <a:lnTo>
                  <a:pt x="0" y="3564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957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872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7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3752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53100" y="1109662"/>
            <a:ext cx="2641600" cy="1881188"/>
          </a:xfrm>
          <a:custGeom>
            <a:avLst/>
            <a:gdLst>
              <a:gd name="connsiteX0" fmla="*/ 0 w 2641600"/>
              <a:gd name="connsiteY0" fmla="*/ 0 h 1881188"/>
              <a:gd name="connsiteX1" fmla="*/ 2641600 w 2641600"/>
              <a:gd name="connsiteY1" fmla="*/ 0 h 1881188"/>
              <a:gd name="connsiteX2" fmla="*/ 2641600 w 2641600"/>
              <a:gd name="connsiteY2" fmla="*/ 1881188 h 1881188"/>
              <a:gd name="connsiteX3" fmla="*/ 0 w 2641600"/>
              <a:gd name="connsiteY3" fmla="*/ 1881188 h 188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0" h="1881188">
                <a:moveTo>
                  <a:pt x="0" y="0"/>
                </a:moveTo>
                <a:lnTo>
                  <a:pt x="2641600" y="0"/>
                </a:lnTo>
                <a:lnTo>
                  <a:pt x="2641600" y="1881188"/>
                </a:lnTo>
                <a:lnTo>
                  <a:pt x="0" y="1881188"/>
                </a:lnTo>
                <a:close/>
              </a:path>
            </a:pathLst>
          </a:custGeom>
          <a:effectLst>
            <a:outerShdw blurRad="1270000" dist="5080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63795EC-8F1E-3473-6206-46D4AD5FF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80" t="20864"/>
          <a:stretch>
            <a:fillRect/>
          </a:stretch>
        </p:blipFill>
        <p:spPr>
          <a:xfrm>
            <a:off x="-498328" y="-123987"/>
            <a:ext cx="5925982" cy="68309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C6D939A-5508-2104-CA54-DBF257AD21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999" r="26538"/>
          <a:stretch>
            <a:fillRect/>
          </a:stretch>
        </p:blipFill>
        <p:spPr>
          <a:xfrm>
            <a:off x="6440672" y="-211183"/>
            <a:ext cx="6723904" cy="388853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22C30A9-9087-FDB3-37A3-B785E320EA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4618"/>
          <a:stretch>
            <a:fillRect/>
          </a:stretch>
        </p:blipFill>
        <p:spPr>
          <a:xfrm>
            <a:off x="6094506" y="3014799"/>
            <a:ext cx="6000864" cy="39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436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21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44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667250"/>
            <a:ext cx="12192000" cy="2190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090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6AB417B-BD08-D795-6791-F52DA22E9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80" t="20864"/>
          <a:stretch>
            <a:fillRect/>
          </a:stretch>
        </p:blipFill>
        <p:spPr>
          <a:xfrm>
            <a:off x="-498328" y="-123987"/>
            <a:ext cx="5925982" cy="683098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9A4CEB5-E58F-859C-17D4-F3D64977B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999" r="26538"/>
          <a:stretch>
            <a:fillRect/>
          </a:stretch>
        </p:blipFill>
        <p:spPr>
          <a:xfrm>
            <a:off x="6440672" y="-211183"/>
            <a:ext cx="6723904" cy="388853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2CF72A9-4F6A-F393-E266-DB3CD68ED3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4618"/>
          <a:stretch>
            <a:fillRect/>
          </a:stretch>
        </p:blipFill>
        <p:spPr>
          <a:xfrm>
            <a:off x="6094506" y="3014799"/>
            <a:ext cx="6000864" cy="39100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551682" y="1646843"/>
            <a:ext cx="2306362" cy="3564316"/>
          </a:xfrm>
          <a:custGeom>
            <a:avLst/>
            <a:gdLst>
              <a:gd name="connsiteX0" fmla="*/ 0 w 2306362"/>
              <a:gd name="connsiteY0" fmla="*/ 0 h 3564316"/>
              <a:gd name="connsiteX1" fmla="*/ 2279148 w 2306362"/>
              <a:gd name="connsiteY1" fmla="*/ 0 h 3564316"/>
              <a:gd name="connsiteX2" fmla="*/ 2306362 w 2306362"/>
              <a:gd name="connsiteY2" fmla="*/ 27215 h 3564316"/>
              <a:gd name="connsiteX3" fmla="*/ 2306362 w 2306362"/>
              <a:gd name="connsiteY3" fmla="*/ 3537101 h 3564316"/>
              <a:gd name="connsiteX4" fmla="*/ 2279148 w 2306362"/>
              <a:gd name="connsiteY4" fmla="*/ 3564316 h 3564316"/>
              <a:gd name="connsiteX5" fmla="*/ 0 w 2306362"/>
              <a:gd name="connsiteY5" fmla="*/ 3564316 h 356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362" h="3564316">
                <a:moveTo>
                  <a:pt x="0" y="0"/>
                </a:moveTo>
                <a:lnTo>
                  <a:pt x="2279148" y="0"/>
                </a:lnTo>
                <a:cubicBezTo>
                  <a:pt x="2294178" y="0"/>
                  <a:pt x="2306362" y="12185"/>
                  <a:pt x="2306362" y="27215"/>
                </a:cubicBezTo>
                <a:lnTo>
                  <a:pt x="2306362" y="3537101"/>
                </a:lnTo>
                <a:cubicBezTo>
                  <a:pt x="2306362" y="3552131"/>
                  <a:pt x="2294178" y="3564316"/>
                  <a:pt x="2279148" y="3564316"/>
                </a:cubicBezTo>
                <a:lnTo>
                  <a:pt x="0" y="35643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966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835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507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53100" y="1109662"/>
            <a:ext cx="2641600" cy="1881188"/>
          </a:xfrm>
          <a:custGeom>
            <a:avLst/>
            <a:gdLst>
              <a:gd name="connsiteX0" fmla="*/ 0 w 2641600"/>
              <a:gd name="connsiteY0" fmla="*/ 0 h 1881188"/>
              <a:gd name="connsiteX1" fmla="*/ 2641600 w 2641600"/>
              <a:gd name="connsiteY1" fmla="*/ 0 h 1881188"/>
              <a:gd name="connsiteX2" fmla="*/ 2641600 w 2641600"/>
              <a:gd name="connsiteY2" fmla="*/ 1881188 h 1881188"/>
              <a:gd name="connsiteX3" fmla="*/ 0 w 2641600"/>
              <a:gd name="connsiteY3" fmla="*/ 1881188 h 188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0" h="1881188">
                <a:moveTo>
                  <a:pt x="0" y="0"/>
                </a:moveTo>
                <a:lnTo>
                  <a:pt x="2641600" y="0"/>
                </a:lnTo>
                <a:lnTo>
                  <a:pt x="2641600" y="1881188"/>
                </a:lnTo>
                <a:lnTo>
                  <a:pt x="0" y="1881188"/>
                </a:lnTo>
                <a:close/>
              </a:path>
            </a:pathLst>
          </a:custGeom>
          <a:effectLst>
            <a:outerShdw blurRad="1270000" dist="508000" dir="2700000" sx="90000" sy="9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63795EC-8F1E-3473-6206-46D4AD5FF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80" t="20864"/>
          <a:stretch>
            <a:fillRect/>
          </a:stretch>
        </p:blipFill>
        <p:spPr>
          <a:xfrm>
            <a:off x="-498328" y="-123987"/>
            <a:ext cx="5925982" cy="68309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C6D939A-5508-2104-CA54-DBF257AD21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999" r="26538"/>
          <a:stretch>
            <a:fillRect/>
          </a:stretch>
        </p:blipFill>
        <p:spPr>
          <a:xfrm>
            <a:off x="6440672" y="-211183"/>
            <a:ext cx="6723904" cy="388853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22C30A9-9087-FDB3-37A3-B785E320EA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4618"/>
          <a:stretch>
            <a:fillRect/>
          </a:stretch>
        </p:blipFill>
        <p:spPr>
          <a:xfrm>
            <a:off x="6094506" y="3014799"/>
            <a:ext cx="6000864" cy="39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0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2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19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667250"/>
            <a:ext cx="12192000" cy="2190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43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1" r:id="rId4"/>
    <p:sldLayoutId id="2147483679" r:id="rId5"/>
    <p:sldLayoutId id="2147483672" r:id="rId6"/>
    <p:sldLayoutId id="21474837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43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r.me-qr.com/l/psych-safe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CB3628-129E-34F0-2AF8-54410BBE0FFF}"/>
              </a:ext>
            </a:extLst>
          </p:cNvPr>
          <p:cNvGrpSpPr/>
          <p:nvPr/>
        </p:nvGrpSpPr>
        <p:grpSpPr>
          <a:xfrm>
            <a:off x="1393979" y="0"/>
            <a:ext cx="5716734" cy="6858000"/>
            <a:chOff x="1393979" y="0"/>
            <a:chExt cx="5716734" cy="6858000"/>
          </a:xfrm>
        </p:grpSpPr>
        <p:pic>
          <p:nvPicPr>
            <p:cNvPr id="3" name="Picture 2" descr="A close-up of a compass&#10;&#10;AI-generated content may be incorrect.">
              <a:extLst>
                <a:ext uri="{FF2B5EF4-FFF2-40B4-BE49-F238E27FC236}">
                  <a16:creationId xmlns:a16="http://schemas.microsoft.com/office/drawing/2014/main" id="{EA92C6B1-A079-149F-5A60-A6FD78BB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2" t="392" r="29842" b="1953"/>
            <a:stretch/>
          </p:blipFill>
          <p:spPr>
            <a:xfrm>
              <a:off x="1393979" y="793"/>
              <a:ext cx="5716732" cy="68572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A891A0-D015-97F3-DC74-B7D1735FFB73}"/>
                </a:ext>
              </a:extLst>
            </p:cNvPr>
            <p:cNvSpPr/>
            <p:nvPr/>
          </p:nvSpPr>
          <p:spPr>
            <a:xfrm>
              <a:off x="1393982" y="0"/>
              <a:ext cx="5716731" cy="6858000"/>
            </a:xfrm>
            <a:prstGeom prst="rect">
              <a:avLst/>
            </a:prstGeom>
            <a:gradFill>
              <a:gsLst>
                <a:gs pos="0">
                  <a:schemeClr val="accent1">
                    <a:alpha val="35000"/>
                  </a:schemeClr>
                </a:gs>
                <a:gs pos="100000">
                  <a:schemeClr val="accent5">
                    <a:alpha val="1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1E511E0-16AC-40E9-ECDB-FCC0DB7D6168}"/>
              </a:ext>
            </a:extLst>
          </p:cNvPr>
          <p:cNvSpPr/>
          <p:nvPr/>
        </p:nvSpPr>
        <p:spPr>
          <a:xfrm>
            <a:off x="7110714" y="0"/>
            <a:ext cx="508128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8A070D5-F78F-44B5-0BCE-C49159358D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74367" y="791950"/>
            <a:ext cx="782892" cy="241466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BCE3644-64A7-41B8-41E0-8EB4672FA9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74367" y="3320586"/>
            <a:ext cx="782892" cy="2414664"/>
          </a:xfrm>
          <a:prstGeom prst="rect">
            <a:avLst/>
          </a:prstGeom>
        </p:spPr>
      </p:pic>
      <p:pic>
        <p:nvPicPr>
          <p:cNvPr id="8" name="Picture 7" descr="Genos International Europe">
            <a:extLst>
              <a:ext uri="{FF2B5EF4-FFF2-40B4-BE49-F238E27FC236}">
                <a16:creationId xmlns:a16="http://schemas.microsoft.com/office/drawing/2014/main" id="{61743B96-196E-5EFD-06D7-B070A947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A764A6-C71C-4D0F-091A-96A1C2A2A331}"/>
              </a:ext>
            </a:extLst>
          </p:cNvPr>
          <p:cNvSpPr/>
          <p:nvPr/>
        </p:nvSpPr>
        <p:spPr>
          <a:xfrm>
            <a:off x="7634574" y="2532886"/>
            <a:ext cx="4283059" cy="2062103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Montserrat SemiBold" pitchFamily="2" charset="0"/>
                <a:cs typeface="Segoe UI" panose="020B0502040204020203" pitchFamily="34" charset="0"/>
              </a:rPr>
              <a:t>Let’s Build a Psychologically Safe Team – Together!</a:t>
            </a:r>
          </a:p>
        </p:txBody>
      </p:sp>
      <p:pic>
        <p:nvPicPr>
          <p:cNvPr id="13" name="frequency-of-sleep-meditation-113050">
            <a:hlinkClick r:id="" action="ppaction://media"/>
            <a:extLst>
              <a:ext uri="{FF2B5EF4-FFF2-40B4-BE49-F238E27FC236}">
                <a16:creationId xmlns:a16="http://schemas.microsoft.com/office/drawing/2014/main" id="{A37A806D-42B5-90DB-7B08-D8B190158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475" y="329247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07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1E853D-8890-8F41-9661-57F56E2ABB2C}"/>
              </a:ext>
            </a:extLst>
          </p:cNvPr>
          <p:cNvSpPr/>
          <p:nvPr/>
        </p:nvSpPr>
        <p:spPr>
          <a:xfrm>
            <a:off x="8397240" y="0"/>
            <a:ext cx="379476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56B0F63-0498-B048-B4B4-A8824EEBC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088245" y="2543936"/>
            <a:ext cx="661122" cy="2039089"/>
          </a:xfrm>
          <a:prstGeom prst="rect">
            <a:avLst/>
          </a:prstGeom>
        </p:spPr>
      </p:pic>
      <p:pic>
        <p:nvPicPr>
          <p:cNvPr id="5" name="Picture 4" descr="Genos International Europe">
            <a:extLst>
              <a:ext uri="{FF2B5EF4-FFF2-40B4-BE49-F238E27FC236}">
                <a16:creationId xmlns:a16="http://schemas.microsoft.com/office/drawing/2014/main" id="{8AD42161-056F-6837-2070-8928033C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4FC306-7962-F54C-93BE-737822C119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9"/>
          <a:stretch/>
        </p:blipFill>
        <p:spPr>
          <a:xfrm>
            <a:off x="656481" y="591204"/>
            <a:ext cx="9819377" cy="5675591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7646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20FCD-6463-AA0E-7025-E03BD9DB6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3C1041-E8B4-086E-AE44-E0D3F655559E}"/>
              </a:ext>
            </a:extLst>
          </p:cNvPr>
          <p:cNvSpPr/>
          <p:nvPr/>
        </p:nvSpPr>
        <p:spPr>
          <a:xfrm>
            <a:off x="8397240" y="0"/>
            <a:ext cx="379476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92D6008-89B0-B893-EEA6-888D1840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088245" y="2543936"/>
            <a:ext cx="661122" cy="2039089"/>
          </a:xfrm>
          <a:prstGeom prst="rect">
            <a:avLst/>
          </a:prstGeom>
        </p:spPr>
      </p:pic>
      <p:pic>
        <p:nvPicPr>
          <p:cNvPr id="5" name="Picture 4" descr="Genos International Europe">
            <a:extLst>
              <a:ext uri="{FF2B5EF4-FFF2-40B4-BE49-F238E27FC236}">
                <a16:creationId xmlns:a16="http://schemas.microsoft.com/office/drawing/2014/main" id="{ED983F9A-C52F-F8CB-6180-85085F6F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C3A765-0426-7549-9D68-4B0465773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81" y="442460"/>
            <a:ext cx="9819376" cy="5973077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0533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giving a thumbs up&#10;&#10;AI-generated content may be incorrect.">
            <a:extLst>
              <a:ext uri="{FF2B5EF4-FFF2-40B4-BE49-F238E27FC236}">
                <a16:creationId xmlns:a16="http://schemas.microsoft.com/office/drawing/2014/main" id="{E16772F0-ADAE-4D6D-2BC5-7866C8658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46830"/>
          <a:stretch/>
        </p:blipFill>
        <p:spPr>
          <a:xfrm>
            <a:off x="-1" y="0"/>
            <a:ext cx="437235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AC6A7-550E-F912-FC44-E68E03E040C7}"/>
              </a:ext>
            </a:extLst>
          </p:cNvPr>
          <p:cNvSpPr/>
          <p:nvPr/>
        </p:nvSpPr>
        <p:spPr>
          <a:xfrm>
            <a:off x="4372351" y="0"/>
            <a:ext cx="5123698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enos International Europe">
            <a:extLst>
              <a:ext uri="{FF2B5EF4-FFF2-40B4-BE49-F238E27FC236}">
                <a16:creationId xmlns:a16="http://schemas.microsoft.com/office/drawing/2014/main" id="{EF6A14EB-0EE4-11B6-CE42-BBB1698E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E3C9211-19E1-8871-4DAC-51CAFCCD07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5529007" y="2306270"/>
            <a:ext cx="728032" cy="224545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D5EF16-19AB-0163-8101-D4FD64B23130}"/>
              </a:ext>
            </a:extLst>
          </p:cNvPr>
          <p:cNvGrpSpPr/>
          <p:nvPr/>
        </p:nvGrpSpPr>
        <p:grpSpPr>
          <a:xfrm>
            <a:off x="6659115" y="510540"/>
            <a:ext cx="5061209" cy="5044440"/>
            <a:chOff x="6659115" y="510540"/>
            <a:chExt cx="5061209" cy="50444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B79422A-B873-0051-4E4B-FA1155028FDA}"/>
                </a:ext>
              </a:extLst>
            </p:cNvPr>
            <p:cNvSpPr/>
            <p:nvPr/>
          </p:nvSpPr>
          <p:spPr>
            <a:xfrm>
              <a:off x="6659115" y="510540"/>
              <a:ext cx="5061209" cy="5044440"/>
            </a:xfrm>
            <a:prstGeom prst="roundRect">
              <a:avLst>
                <a:gd name="adj" fmla="val 3978"/>
              </a:avLst>
            </a:prstGeom>
            <a:solidFill>
              <a:schemeClr val="bg1"/>
            </a:solidFill>
            <a:ln>
              <a:noFill/>
            </a:ln>
            <a:effectLst>
              <a:outerShdw blurRad="469900" sx="102000" sy="102000" algn="ctr" rotWithShape="0">
                <a:prstClr val="black">
                  <a:alpha val="4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E54FF36D-0CA3-DBB1-DA4C-A248EC08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839" y="892880"/>
              <a:ext cx="4279760" cy="4279760"/>
            </a:xfrm>
            <a:prstGeom prst="rect">
              <a:avLst/>
            </a:prstGeom>
            <a:effectLst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08FB17-0E41-A0E9-2B27-144DA9B0ACB3}"/>
              </a:ext>
            </a:extLst>
          </p:cNvPr>
          <p:cNvSpPr txBox="1"/>
          <p:nvPr/>
        </p:nvSpPr>
        <p:spPr>
          <a:xfrm>
            <a:off x="4794320" y="6030857"/>
            <a:ext cx="42797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  <a:latin typeface="Montserrat Ligh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https://qr.me-qr.com/l/psych-safe</a:t>
            </a:r>
            <a:endParaRPr lang="en-IE" sz="160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F2EC8-28FE-D03D-ED9C-D34D1249D809}"/>
              </a:ext>
            </a:extLst>
          </p:cNvPr>
          <p:cNvGrpSpPr/>
          <p:nvPr/>
        </p:nvGrpSpPr>
        <p:grpSpPr>
          <a:xfrm>
            <a:off x="11527014" y="-46180"/>
            <a:ext cx="784389" cy="761295"/>
            <a:chOff x="21710" y="5942936"/>
            <a:chExt cx="784389" cy="761295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2DDCF19-01E5-13D6-B689-569824A09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4" y="5942936"/>
              <a:ext cx="761295" cy="761295"/>
            </a:xfrm>
            <a:prstGeom prst="rect">
              <a:avLst/>
            </a:prstGeom>
          </p:spPr>
        </p:pic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01D7337C-64C0-3F01-7AFB-518C7BDE71C3}"/>
                </a:ext>
              </a:extLst>
            </p:cNvPr>
            <p:cNvSpPr txBox="1"/>
            <p:nvPr/>
          </p:nvSpPr>
          <p:spPr>
            <a:xfrm>
              <a:off x="21710" y="6092750"/>
              <a:ext cx="63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ACC8"/>
                  </a:solidFill>
                  <a:latin typeface="Calibri" panose="020F0502020204030204"/>
                </a:rPr>
                <a:t>  21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AC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83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erson looking at a piece of paper&#10;&#10;AI-generated content may be incorrect.">
            <a:extLst>
              <a:ext uri="{FF2B5EF4-FFF2-40B4-BE49-F238E27FC236}">
                <a16:creationId xmlns:a16="http://schemas.microsoft.com/office/drawing/2014/main" id="{FF212D8F-ACF5-BB7D-F027-CEB3FBEE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r="15472"/>
          <a:stretch/>
        </p:blipFill>
        <p:spPr>
          <a:xfrm>
            <a:off x="1493369" y="0"/>
            <a:ext cx="4864242" cy="6858000"/>
          </a:xfrm>
          <a:prstGeom prst="rect">
            <a:avLst/>
          </a:prstGeom>
        </p:spPr>
      </p:pic>
      <p:pic>
        <p:nvPicPr>
          <p:cNvPr id="3" name="Picture 2" descr="Genos International Europe">
            <a:extLst>
              <a:ext uri="{FF2B5EF4-FFF2-40B4-BE49-F238E27FC236}">
                <a16:creationId xmlns:a16="http://schemas.microsoft.com/office/drawing/2014/main" id="{DC083361-5ABB-8AA8-2B25-394C97C1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B9614D-B5AA-DABB-FE37-24F7EA737E79}"/>
              </a:ext>
            </a:extLst>
          </p:cNvPr>
          <p:cNvSpPr/>
          <p:nvPr/>
        </p:nvSpPr>
        <p:spPr>
          <a:xfrm>
            <a:off x="1" y="0"/>
            <a:ext cx="1493519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3073E1F-BBBE-9E93-F43C-F1BA189E2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385251" y="2543936"/>
            <a:ext cx="661122" cy="2039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84A27-B76D-4932-1C12-7B815466AB8D}"/>
              </a:ext>
            </a:extLst>
          </p:cNvPr>
          <p:cNvSpPr txBox="1"/>
          <p:nvPr/>
        </p:nvSpPr>
        <p:spPr>
          <a:xfrm>
            <a:off x="6804758" y="1249326"/>
            <a:ext cx="389387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>
              <a:lnSpc>
                <a:spcPct val="100000"/>
              </a:lnSpc>
              <a:defRPr sz="2000" b="1">
                <a:latin typeface="Montserrat SemiBold" pitchFamily="2" charset="0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r>
              <a:rPr lang="en-US" sz="2800" dirty="0"/>
              <a:t>Taking Action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4D3FA5-CC20-7B84-8607-E7E75D4CACAB}"/>
              </a:ext>
            </a:extLst>
          </p:cNvPr>
          <p:cNvSpPr/>
          <p:nvPr/>
        </p:nvSpPr>
        <p:spPr>
          <a:xfrm>
            <a:off x="6804607" y="1974960"/>
            <a:ext cx="3253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Segoe UI" panose="020B0502040204020203" pitchFamily="34" charset="0"/>
              </a:rPr>
              <a:t>Review your results, and reflect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E417EA-A641-AB09-139E-5F209726B567}"/>
              </a:ext>
            </a:extLst>
          </p:cNvPr>
          <p:cNvSpPr txBox="1"/>
          <p:nvPr/>
        </p:nvSpPr>
        <p:spPr>
          <a:xfrm>
            <a:off x="6806407" y="2935711"/>
            <a:ext cx="4623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+mn-ea"/>
                <a:cs typeface="Arial" panose="020B0604020202020204" pitchFamily="34" charset="0"/>
              </a:rPr>
              <a:t>Identify one thing you’ll commit to personally to create more psychological safety around you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046F2-8C39-8701-BDC7-BA235BE31403}"/>
              </a:ext>
            </a:extLst>
          </p:cNvPr>
          <p:cNvSpPr txBox="1"/>
          <p:nvPr/>
        </p:nvSpPr>
        <p:spPr>
          <a:xfrm>
            <a:off x="6804607" y="4188514"/>
            <a:ext cx="4864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+mn-ea"/>
                <a:cs typeface="Arial" panose="020B0604020202020204" pitchFamily="34" charset="0"/>
              </a:rPr>
              <a:t>Consider one thing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 Light" pitchFamily="2" charset="0"/>
                <a:cs typeface="Arial" panose="020B0604020202020204" pitchFamily="34" charset="0"/>
              </a:rPr>
              <a:t>the team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+mn-ea"/>
                <a:cs typeface="Arial" panose="020B0604020202020204" pitchFamily="34" charset="0"/>
              </a:rPr>
              <a:t> could do that would make it more psychologically safe for 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B53A6-7383-720C-592D-F01C548DD6E7}"/>
              </a:ext>
            </a:extLst>
          </p:cNvPr>
          <p:cNvSpPr txBox="1"/>
          <p:nvPr/>
        </p:nvSpPr>
        <p:spPr>
          <a:xfrm>
            <a:off x="6922655" y="5541818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>
                <a:solidFill>
                  <a:srgbClr val="00B0F0"/>
                </a:solidFill>
              </a:rPr>
              <a:t>5 Mins</a:t>
            </a:r>
          </a:p>
        </p:txBody>
      </p:sp>
    </p:spTree>
    <p:extLst>
      <p:ext uri="{BB962C8B-B14F-4D97-AF65-F5344CB8AC3E}">
        <p14:creationId xmlns:p14="http://schemas.microsoft.com/office/powerpoint/2010/main" val="39663027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11111 " pathEditMode="relative" rAng="0" ptsTypes="AA">
                                      <p:cBhvr>
                                        <p:cTn id="20" dur="1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2.08333E-6 -0.11111 " pathEditMode="relative" rAng="0" ptsTypes="AA">
                                      <p:cBhvr>
                                        <p:cTn id="25" dur="1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/>
      <p:bldP spid="28" grpId="1"/>
      <p:bldP spid="29" grpId="0"/>
      <p:bldP spid="29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A8ACB-8BB7-2408-D258-CF7D2F52FCAE}"/>
              </a:ext>
            </a:extLst>
          </p:cNvPr>
          <p:cNvSpPr/>
          <p:nvPr/>
        </p:nvSpPr>
        <p:spPr>
          <a:xfrm>
            <a:off x="1" y="0"/>
            <a:ext cx="860561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Background pattern&#10;&#10;Description automatically generated">
            <a:extLst>
              <a:ext uri="{FF2B5EF4-FFF2-40B4-BE49-F238E27FC236}">
                <a16:creationId xmlns:a16="http://schemas.microsoft.com/office/drawing/2014/main" id="{B8F16860-F7D1-F7F2-C101-84ACB277E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056503" y="2221667"/>
            <a:ext cx="782892" cy="2414664"/>
          </a:xfrm>
          <a:prstGeom prst="rect">
            <a:avLst/>
          </a:prstGeom>
        </p:spPr>
      </p:pic>
      <p:pic>
        <p:nvPicPr>
          <p:cNvPr id="30" name="Picture 29" descr="Genos International Europe">
            <a:extLst>
              <a:ext uri="{FF2B5EF4-FFF2-40B4-BE49-F238E27FC236}">
                <a16:creationId xmlns:a16="http://schemas.microsoft.com/office/drawing/2014/main" id="{069FCFD8-68E1-8A78-BFEB-766C8EBC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65E54C42-6966-E001-FA15-D23BFA5C3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5072056" y="2543936"/>
            <a:ext cx="661122" cy="20390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73264DE-4049-DB1F-7CA1-372C7B3AEA79}"/>
              </a:ext>
            </a:extLst>
          </p:cNvPr>
          <p:cNvSpPr/>
          <p:nvPr/>
        </p:nvSpPr>
        <p:spPr>
          <a:xfrm>
            <a:off x="790809" y="2397950"/>
            <a:ext cx="3602091" cy="206210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latin typeface="Montserrat SemiBold" pitchFamily="2" charset="0"/>
              </a:rPr>
              <a:t>Top 10 Tips for cultivating Psychological Safety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668D6D-31F3-4695-A013-4D5F8511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823" y="434716"/>
            <a:ext cx="4229074" cy="5988570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698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097FB7-319E-2374-D6FD-08639F4FF772}"/>
              </a:ext>
            </a:extLst>
          </p:cNvPr>
          <p:cNvGrpSpPr/>
          <p:nvPr/>
        </p:nvGrpSpPr>
        <p:grpSpPr>
          <a:xfrm>
            <a:off x="3715692" y="1400222"/>
            <a:ext cx="1300452" cy="1300453"/>
            <a:chOff x="3715692" y="1400222"/>
            <a:chExt cx="1300452" cy="1300453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DE577FE8-B553-9D6B-16B4-D6C402DEBC35}"/>
                </a:ext>
              </a:extLst>
            </p:cNvPr>
            <p:cNvSpPr/>
            <p:nvPr/>
          </p:nvSpPr>
          <p:spPr>
            <a:xfrm rot="6300000">
              <a:off x="3715691" y="1400223"/>
              <a:ext cx="1300453" cy="1300452"/>
            </a:xfrm>
            <a:prstGeom prst="wedgeEllipseCallout">
              <a:avLst>
                <a:gd name="adj1" fmla="val 60676"/>
                <a:gd name="adj2" fmla="val -2968"/>
              </a:avLst>
            </a:pr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25000">
                  <a:schemeClr val="accent1"/>
                </a:gs>
              </a:gsLst>
              <a:lin ang="2700000" scaled="0"/>
            </a:gradFill>
            <a:ln w="6350">
              <a:noFill/>
            </a:ln>
            <a:effectLst>
              <a:outerShdw blurRad="190500" dist="38100" dir="5400000" sx="90000" sy="9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207AE-A3FE-969B-8C36-4FEFF0852562}"/>
                </a:ext>
              </a:extLst>
            </p:cNvPr>
            <p:cNvSpPr txBox="1"/>
            <p:nvPr/>
          </p:nvSpPr>
          <p:spPr>
            <a:xfrm>
              <a:off x="3798703" y="1742673"/>
              <a:ext cx="1134429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+mn-cs"/>
                </a:rPr>
                <a:t>Tips</a:t>
              </a:r>
              <a:endParaRPr kumimoji="0" lang="en-ID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A8DA15-D503-D902-0997-AD80ADCE2896}"/>
              </a:ext>
            </a:extLst>
          </p:cNvPr>
          <p:cNvSpPr txBox="1"/>
          <p:nvPr/>
        </p:nvSpPr>
        <p:spPr>
          <a:xfrm>
            <a:off x="178904" y="1627983"/>
            <a:ext cx="3955129" cy="340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000">
                      <a:srgbClr val="199CD7"/>
                    </a:gs>
                    <a:gs pos="100000">
                      <a:srgbClr val="199CD7">
                        <a:lumMod val="60000"/>
                        <a:lumOff val="40000"/>
                      </a:srgbClr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Montserrat SemiBold" pitchFamily="2" charset="0"/>
                <a:ea typeface="+mn-ea"/>
                <a:cs typeface="Archivo" pitchFamily="2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806585" y="2613392"/>
            <a:ext cx="53153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Top 10 Tips for Cultivating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Psychological Safety</a:t>
            </a:r>
          </a:p>
        </p:txBody>
      </p: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11D03E8F-0171-EB74-BD1C-EB9B0553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E277637-3975-E725-F963-DC572C295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806585" y="2362554"/>
            <a:ext cx="5042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Educate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your team on Psychological Safety            and its key role in your team’s success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1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574735" y="1945111"/>
            <a:ext cx="531051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Share an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explicit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intent with the team to eliminate fear and create psychological safety for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2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078766"/>
            <a:ext cx="560678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Involve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everyone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discussions &amp; decisions                – draw out input &amp; opinions from non-contributors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3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078766"/>
            <a:ext cx="56067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Continually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ask team members for help in front of the team at large 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recognise their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4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sych Safety - DMcC Story">
            <a:hlinkClick r:id="" action="ppaction://media"/>
            <a:extLst>
              <a:ext uri="{FF2B5EF4-FFF2-40B4-BE49-F238E27FC236}">
                <a16:creationId xmlns:a16="http://schemas.microsoft.com/office/drawing/2014/main" id="{65ED2B4D-8374-9181-D8CA-6916E8F01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Genos International Europe">
            <a:extLst>
              <a:ext uri="{FF2B5EF4-FFF2-40B4-BE49-F238E27FC236}">
                <a16:creationId xmlns:a16="http://schemas.microsoft.com/office/drawing/2014/main" id="{DB4BD2CA-F4B7-5352-B048-AE4B302E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2CA322-A915-56E2-2AC2-134F0E582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0892" y="0"/>
            <a:ext cx="13012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381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078766"/>
            <a:ext cx="5606787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Celebrate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wins.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from losses: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“…what will we do differently next time?”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99CD7"/>
              </a:solidFill>
              <a:effectLst/>
              <a:uLnTx/>
              <a:uFillTx/>
              <a:latin typeface="Montserrat Semi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5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1762560"/>
            <a:ext cx="5606787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Ask yourself continually: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“…Is it easy to raise concerns about my ideas, decisions and plans?”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Model that openness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99CD7"/>
              </a:solidFill>
              <a:effectLst/>
              <a:uLnTx/>
              <a:uFillTx/>
              <a:latin typeface="Montserrat Semi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6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438015"/>
            <a:ext cx="5606787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screw up, do it in front of the team.  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 vulnerable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7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344599"/>
            <a:ext cx="5606787" cy="1910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screw up, ask                                    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‘what did we learn from that for next time?’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8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058144"/>
            <a:ext cx="5606787" cy="270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 a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‘Don’t Know-er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’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ulish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“…I really have no idea                                                                  – does anyone else know anything about this?”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9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3207AE-A3FE-969B-8C36-4FEFF0852562}"/>
              </a:ext>
            </a:extLst>
          </p:cNvPr>
          <p:cNvSpPr txBox="1"/>
          <p:nvPr/>
        </p:nvSpPr>
        <p:spPr>
          <a:xfrm>
            <a:off x="919316" y="2297921"/>
            <a:ext cx="113442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+mn-cs"/>
              </a:rPr>
              <a:t>Tips</a:t>
            </a:r>
            <a:endParaRPr kumimoji="0" lang="en-ID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BF210-A26D-EC12-3FE6-D5EDFE470DC1}"/>
              </a:ext>
            </a:extLst>
          </p:cNvPr>
          <p:cNvSpPr txBox="1"/>
          <p:nvPr/>
        </p:nvSpPr>
        <p:spPr>
          <a:xfrm>
            <a:off x="5181118" y="2058144"/>
            <a:ext cx="5606787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400" b="1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 Ligh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Police the very human rush to judgement   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ulish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9CD7"/>
                </a:solidFill>
                <a:effectLst/>
                <a:uLnTx/>
                <a:uFillTx/>
                <a:latin typeface="Montserrat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close it down in yourself and others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 Ligh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BEFA2-DAAE-DBC8-ECF5-1E3A065A5346}"/>
              </a:ext>
            </a:extLst>
          </p:cNvPr>
          <p:cNvGrpSpPr/>
          <p:nvPr/>
        </p:nvGrpSpPr>
        <p:grpSpPr>
          <a:xfrm>
            <a:off x="1574267" y="1396788"/>
            <a:ext cx="3284692" cy="3577224"/>
            <a:chOff x="1574267" y="1396788"/>
            <a:chExt cx="3284692" cy="35772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6AF86E-E3B7-5A04-9C16-5940FAA88662}"/>
                </a:ext>
              </a:extLst>
            </p:cNvPr>
            <p:cNvGrpSpPr/>
            <p:nvPr/>
          </p:nvGrpSpPr>
          <p:grpSpPr>
            <a:xfrm>
              <a:off x="1574267" y="1396788"/>
              <a:ext cx="3284692" cy="3577224"/>
              <a:chOff x="4715808" y="1132374"/>
              <a:chExt cx="2760384" cy="3006222"/>
            </a:xfrm>
          </p:grpSpPr>
          <p:sp>
            <p:nvSpPr>
              <p:cNvPr id="9" name="Graphic 18">
                <a:extLst>
                  <a:ext uri="{FF2B5EF4-FFF2-40B4-BE49-F238E27FC236}">
                    <a16:creationId xmlns:a16="http://schemas.microsoft.com/office/drawing/2014/main" id="{0722BEAC-E80B-E1C5-8F15-565C90820027}"/>
                  </a:ext>
                </a:extLst>
              </p:cNvPr>
              <p:cNvSpPr/>
              <p:nvPr/>
            </p:nvSpPr>
            <p:spPr>
              <a:xfrm>
                <a:off x="4715808" y="1132374"/>
                <a:ext cx="2760384" cy="300622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noFill/>
              <a:ln w="28575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raphic 18">
                <a:extLst>
                  <a:ext uri="{FF2B5EF4-FFF2-40B4-BE49-F238E27FC236}">
                    <a16:creationId xmlns:a16="http://schemas.microsoft.com/office/drawing/2014/main" id="{A90A3B29-1F3E-FBC0-6DA2-3A6223665312}"/>
                  </a:ext>
                </a:extLst>
              </p:cNvPr>
              <p:cNvSpPr/>
              <p:nvPr/>
            </p:nvSpPr>
            <p:spPr>
              <a:xfrm>
                <a:off x="4910008" y="1343869"/>
                <a:ext cx="2371985" cy="2583232"/>
              </a:xfrm>
              <a:custGeom>
                <a:avLst/>
                <a:gdLst>
                  <a:gd name="connsiteX0" fmla="*/ 1238039 w 3142829"/>
                  <a:gd name="connsiteY0" fmla="*/ 89328 h 3422732"/>
                  <a:gd name="connsiteX1" fmla="*/ 1904789 w 3142829"/>
                  <a:gd name="connsiteY1" fmla="*/ 89328 h 3422732"/>
                  <a:gd name="connsiteX2" fmla="*/ 2809455 w 3142829"/>
                  <a:gd name="connsiteY2" fmla="*/ 611635 h 3422732"/>
                  <a:gd name="connsiteX3" fmla="*/ 3142830 w 3142829"/>
                  <a:gd name="connsiteY3" fmla="*/ 1189063 h 3422732"/>
                  <a:gd name="connsiteX4" fmla="*/ 3142830 w 3142829"/>
                  <a:gd name="connsiteY4" fmla="*/ 2233669 h 3422732"/>
                  <a:gd name="connsiteX5" fmla="*/ 2809455 w 3142829"/>
                  <a:gd name="connsiteY5" fmla="*/ 2811094 h 3422732"/>
                  <a:gd name="connsiteX6" fmla="*/ 1904789 w 3142829"/>
                  <a:gd name="connsiteY6" fmla="*/ 3333407 h 3422732"/>
                  <a:gd name="connsiteX7" fmla="*/ 1238039 w 3142829"/>
                  <a:gd name="connsiteY7" fmla="*/ 3333407 h 3422732"/>
                  <a:gd name="connsiteX8" fmla="*/ 333375 w 3142829"/>
                  <a:gd name="connsiteY8" fmla="*/ 2811094 h 3422732"/>
                  <a:gd name="connsiteX9" fmla="*/ 0 w 3142829"/>
                  <a:gd name="connsiteY9" fmla="*/ 2233669 h 3422732"/>
                  <a:gd name="connsiteX10" fmla="*/ 0 w 3142829"/>
                  <a:gd name="connsiteY10" fmla="*/ 1189063 h 3422732"/>
                  <a:gd name="connsiteX11" fmla="*/ 333375 w 3142829"/>
                  <a:gd name="connsiteY11" fmla="*/ 611635 h 3422732"/>
                  <a:gd name="connsiteX12" fmla="*/ 1238039 w 3142829"/>
                  <a:gd name="connsiteY12" fmla="*/ 89328 h 3422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2829" h="3422732">
                    <a:moveTo>
                      <a:pt x="1238039" y="89328"/>
                    </a:moveTo>
                    <a:cubicBezTo>
                      <a:pt x="1444332" y="-29776"/>
                      <a:pt x="1698497" y="-29776"/>
                      <a:pt x="1904789" y="89328"/>
                    </a:cubicBezTo>
                    <a:lnTo>
                      <a:pt x="2809455" y="611635"/>
                    </a:lnTo>
                    <a:cubicBezTo>
                      <a:pt x="3015747" y="730738"/>
                      <a:pt x="3142830" y="950852"/>
                      <a:pt x="3142830" y="1189063"/>
                    </a:cubicBezTo>
                    <a:lnTo>
                      <a:pt x="3142830" y="2233669"/>
                    </a:lnTo>
                    <a:cubicBezTo>
                      <a:pt x="3142830" y="2471880"/>
                      <a:pt x="3015747" y="2691993"/>
                      <a:pt x="2809455" y="2811094"/>
                    </a:cubicBezTo>
                    <a:lnTo>
                      <a:pt x="1904789" y="3333407"/>
                    </a:lnTo>
                    <a:cubicBezTo>
                      <a:pt x="1698497" y="3452507"/>
                      <a:pt x="1444332" y="3452507"/>
                      <a:pt x="1238039" y="3333407"/>
                    </a:cubicBezTo>
                    <a:lnTo>
                      <a:pt x="333375" y="2811094"/>
                    </a:lnTo>
                    <a:cubicBezTo>
                      <a:pt x="127082" y="2691993"/>
                      <a:pt x="0" y="2471880"/>
                      <a:pt x="0" y="2233669"/>
                    </a:cubicBezTo>
                    <a:lnTo>
                      <a:pt x="0" y="1189063"/>
                    </a:lnTo>
                    <a:cubicBezTo>
                      <a:pt x="0" y="950852"/>
                      <a:pt x="127082" y="730738"/>
                      <a:pt x="333375" y="611635"/>
                    </a:cubicBezTo>
                    <a:lnTo>
                      <a:pt x="1238039" y="8932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25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A19680-6748-D71E-BD51-4D2FA041AA55}"/>
                </a:ext>
              </a:extLst>
            </p:cNvPr>
            <p:cNvSpPr txBox="1"/>
            <p:nvPr/>
          </p:nvSpPr>
          <p:spPr>
            <a:xfrm>
              <a:off x="2127512" y="2297921"/>
              <a:ext cx="2178202" cy="20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itchFamily="2" charset="0"/>
                  <a:ea typeface="+mn-ea"/>
                  <a:cs typeface="Archivo" pitchFamily="2" charset="0"/>
                </a:rPr>
                <a:t>10</a:t>
              </a:r>
            </a:p>
          </p:txBody>
        </p:sp>
      </p:grpSp>
      <p:pic>
        <p:nvPicPr>
          <p:cNvPr id="2" name="Picture 2" descr="Genos International Europe">
            <a:extLst>
              <a:ext uri="{FF2B5EF4-FFF2-40B4-BE49-F238E27FC236}">
                <a16:creationId xmlns:a16="http://schemas.microsoft.com/office/drawing/2014/main" id="{954C96E3-5EF1-BAEA-F3CC-341F2B5A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137913F-F0DC-7AF3-19B8-73CE0C4A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620232" y="2058144"/>
            <a:ext cx="782892" cy="24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FF7B4-4D03-C7CC-BAA7-4B385958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F264F9-776E-0CCF-38B6-C513AF4936A6}"/>
              </a:ext>
            </a:extLst>
          </p:cNvPr>
          <p:cNvGrpSpPr/>
          <p:nvPr/>
        </p:nvGrpSpPr>
        <p:grpSpPr>
          <a:xfrm>
            <a:off x="1393979" y="0"/>
            <a:ext cx="5716734" cy="6858000"/>
            <a:chOff x="1393979" y="0"/>
            <a:chExt cx="5716734" cy="6858000"/>
          </a:xfrm>
        </p:grpSpPr>
        <p:pic>
          <p:nvPicPr>
            <p:cNvPr id="3" name="Picture 2" descr="A close-up of a compass&#10;&#10;AI-generated content may be incorrect.">
              <a:extLst>
                <a:ext uri="{FF2B5EF4-FFF2-40B4-BE49-F238E27FC236}">
                  <a16:creationId xmlns:a16="http://schemas.microsoft.com/office/drawing/2014/main" id="{2D078DD6-43B8-92B9-200C-31742648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52" t="392" r="29842" b="1953"/>
            <a:stretch/>
          </p:blipFill>
          <p:spPr>
            <a:xfrm>
              <a:off x="1393979" y="793"/>
              <a:ext cx="5716732" cy="68572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E2E977-5FE8-DAE4-10CD-535135483150}"/>
                </a:ext>
              </a:extLst>
            </p:cNvPr>
            <p:cNvSpPr/>
            <p:nvPr/>
          </p:nvSpPr>
          <p:spPr>
            <a:xfrm>
              <a:off x="1393982" y="0"/>
              <a:ext cx="5716731" cy="6858000"/>
            </a:xfrm>
            <a:prstGeom prst="rect">
              <a:avLst/>
            </a:prstGeom>
            <a:gradFill>
              <a:gsLst>
                <a:gs pos="0">
                  <a:schemeClr val="accent1">
                    <a:alpha val="35000"/>
                  </a:schemeClr>
                </a:gs>
                <a:gs pos="100000">
                  <a:schemeClr val="accent5">
                    <a:alpha val="1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54625AA-24A4-96AF-1450-0B48734FC4F0}"/>
              </a:ext>
            </a:extLst>
          </p:cNvPr>
          <p:cNvSpPr/>
          <p:nvPr/>
        </p:nvSpPr>
        <p:spPr>
          <a:xfrm>
            <a:off x="7110714" y="0"/>
            <a:ext cx="508128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2C3F873-4E28-0F0B-E5E3-B100A8498C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74367" y="791950"/>
            <a:ext cx="782892" cy="241466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D933286-7C1E-C575-E990-73D2BA78B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74367" y="3320586"/>
            <a:ext cx="782892" cy="2414664"/>
          </a:xfrm>
          <a:prstGeom prst="rect">
            <a:avLst/>
          </a:prstGeom>
        </p:spPr>
      </p:pic>
      <p:pic>
        <p:nvPicPr>
          <p:cNvPr id="8" name="Picture 7" descr="Genos International Europe">
            <a:extLst>
              <a:ext uri="{FF2B5EF4-FFF2-40B4-BE49-F238E27FC236}">
                <a16:creationId xmlns:a16="http://schemas.microsoft.com/office/drawing/2014/main" id="{A5075149-EA7F-0B26-6639-B216D44C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1B4104-6F13-D20F-C476-1DF12474CC87}"/>
              </a:ext>
            </a:extLst>
          </p:cNvPr>
          <p:cNvSpPr/>
          <p:nvPr/>
        </p:nvSpPr>
        <p:spPr>
          <a:xfrm>
            <a:off x="7634574" y="2532886"/>
            <a:ext cx="4283059" cy="2062103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0"/>
                <a:ea typeface="+mn-ea"/>
                <a:cs typeface="Segoe UI" panose="020B0502040204020203" pitchFamily="34" charset="0"/>
              </a:rPr>
              <a:t>Let’s Build a Psychologically Safe Team – Together!</a:t>
            </a:r>
          </a:p>
        </p:txBody>
      </p:sp>
      <p:pic>
        <p:nvPicPr>
          <p:cNvPr id="13" name="frequency-of-sleep-meditation-113050">
            <a:hlinkClick r:id="" action="ppaction://media"/>
            <a:extLst>
              <a:ext uri="{FF2B5EF4-FFF2-40B4-BE49-F238E27FC236}">
                <a16:creationId xmlns:a16="http://schemas.microsoft.com/office/drawing/2014/main" id="{992A4966-7D34-FD45-D051-55047C855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475" y="329247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07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53F2B-B46B-690D-E7EF-CB479FDA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1A7F23-B2B6-4A63-BCF7-59EF8C4628C2}"/>
              </a:ext>
            </a:extLst>
          </p:cNvPr>
          <p:cNvSpPr/>
          <p:nvPr/>
        </p:nvSpPr>
        <p:spPr>
          <a:xfrm>
            <a:off x="0" y="2131924"/>
            <a:ext cx="12191999" cy="30280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Genos International Europe">
            <a:extLst>
              <a:ext uri="{FF2B5EF4-FFF2-40B4-BE49-F238E27FC236}">
                <a16:creationId xmlns:a16="http://schemas.microsoft.com/office/drawing/2014/main" id="{09CF4645-971E-F306-B7D5-46D8AC288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44EB6A6-E3D8-282F-D586-991718201F20}"/>
              </a:ext>
            </a:extLst>
          </p:cNvPr>
          <p:cNvSpPr/>
          <p:nvPr/>
        </p:nvSpPr>
        <p:spPr>
          <a:xfrm>
            <a:off x="1143000" y="1402079"/>
            <a:ext cx="9906000" cy="459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874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</a:rPr>
              <a:t>If 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</a:rPr>
              <a:t>you’ve had any of those experiences then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</a:rPr>
              <a:t>know what it’s like to feel ‘psychologically unsafe’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3200" dirty="0">
              <a:solidFill>
                <a:srgbClr val="00B0F0"/>
              </a:solidFill>
              <a:latin typeface="Montserrat Medium" panose="000006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3200" dirty="0">
                <a:solidFill>
                  <a:srgbClr val="00B0F0"/>
                </a:solidFill>
                <a:latin typeface="Montserrat Medium" panose="00000600000000000000" pitchFamily="2" charset="0"/>
              </a:rPr>
              <a:t>- and it’s not pleasant, right?</a:t>
            </a: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Medium" panose="00000600000000000000" pitchFamily="2" charset="0"/>
              </a:rPr>
              <a:t> </a:t>
            </a: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7359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5">
            <a:extLst>
              <a:ext uri="{FF2B5EF4-FFF2-40B4-BE49-F238E27FC236}">
                <a16:creationId xmlns:a16="http://schemas.microsoft.com/office/drawing/2014/main" id="{F273D904-D7A2-88BD-3F85-37D8664F5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r="11849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FC89A8-6A23-C56B-CA3E-5CF99D2AAAB1}"/>
              </a:ext>
            </a:extLst>
          </p:cNvPr>
          <p:cNvSpPr/>
          <p:nvPr/>
        </p:nvSpPr>
        <p:spPr>
          <a:xfrm>
            <a:off x="1822931" y="0"/>
            <a:ext cx="4273069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6BFA32-6C81-E8CB-F9EC-4FE4CDC7721C}"/>
              </a:ext>
            </a:extLst>
          </p:cNvPr>
          <p:cNvSpPr/>
          <p:nvPr/>
        </p:nvSpPr>
        <p:spPr>
          <a:xfrm>
            <a:off x="1076271" y="2042160"/>
            <a:ext cx="5891688" cy="2773680"/>
          </a:xfrm>
          <a:prstGeom prst="roundRect">
            <a:avLst>
              <a:gd name="adj" fmla="val 724"/>
            </a:avLst>
          </a:prstGeom>
          <a:solidFill>
            <a:schemeClr val="bg1"/>
          </a:solidFill>
          <a:ln>
            <a:noFill/>
          </a:ln>
          <a:effectLst>
            <a:outerShdw blurRad="1270000" dist="6985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8320DE-6C7B-9D97-B839-A986A532C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11006" y="2221668"/>
            <a:ext cx="782892" cy="24146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AA7765-539F-80AB-9EEF-05B5C3E5812F}"/>
              </a:ext>
            </a:extLst>
          </p:cNvPr>
          <p:cNvSpPr/>
          <p:nvPr/>
        </p:nvSpPr>
        <p:spPr>
          <a:xfrm>
            <a:off x="1716250" y="2644170"/>
            <a:ext cx="4486430" cy="156966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199CD7"/>
                </a:solidFill>
                <a:latin typeface="Montserrat SemiBold" pitchFamily="2" charset="0"/>
              </a:rPr>
              <a:t>Trust vs. Psychological Safety</a:t>
            </a:r>
          </a:p>
        </p:txBody>
      </p:sp>
      <p:pic>
        <p:nvPicPr>
          <p:cNvPr id="16" name="Picture 15" descr="Genos International Europe">
            <a:extLst>
              <a:ext uri="{FF2B5EF4-FFF2-40B4-BE49-F238E27FC236}">
                <a16:creationId xmlns:a16="http://schemas.microsoft.com/office/drawing/2014/main" id="{13824142-06C5-D6E4-EF16-8E92C28A9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87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squirrel on a sidewalk in front of a bride and groom&#10;&#10;AI-generated content may be incorrect.">
            <a:extLst>
              <a:ext uri="{FF2B5EF4-FFF2-40B4-BE49-F238E27FC236}">
                <a16:creationId xmlns:a16="http://schemas.microsoft.com/office/drawing/2014/main" id="{87A4F6BF-4E14-11A8-390E-390F11AC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24959"/>
          <a:stretch/>
        </p:blipFill>
        <p:spPr>
          <a:xfrm>
            <a:off x="1493369" y="0"/>
            <a:ext cx="4864242" cy="6858000"/>
          </a:xfrm>
          <a:prstGeom prst="rect">
            <a:avLst/>
          </a:prstGeom>
        </p:spPr>
      </p:pic>
      <p:pic>
        <p:nvPicPr>
          <p:cNvPr id="4" name="Picture 3" descr="Genos International Europe">
            <a:extLst>
              <a:ext uri="{FF2B5EF4-FFF2-40B4-BE49-F238E27FC236}">
                <a16:creationId xmlns:a16="http://schemas.microsoft.com/office/drawing/2014/main" id="{C4D8A702-9E81-9B19-9E22-CF191F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4B8C00-0DDF-D6AB-01A5-291DC4750444}"/>
              </a:ext>
            </a:extLst>
          </p:cNvPr>
          <p:cNvSpPr/>
          <p:nvPr/>
        </p:nvSpPr>
        <p:spPr>
          <a:xfrm>
            <a:off x="1" y="0"/>
            <a:ext cx="1493519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DDF07307-5D76-14F7-FBF0-B66CFA34B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385251" y="2543936"/>
            <a:ext cx="661122" cy="2039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8D91D0-A430-7EEA-1EDC-DCE9E4252884}"/>
              </a:ext>
            </a:extLst>
          </p:cNvPr>
          <p:cNvSpPr txBox="1"/>
          <p:nvPr/>
        </p:nvSpPr>
        <p:spPr>
          <a:xfrm>
            <a:off x="6804758" y="502566"/>
            <a:ext cx="424093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>
              <a:lnSpc>
                <a:spcPct val="100000"/>
              </a:lnSpc>
              <a:defRPr sz="2000" b="1">
                <a:latin typeface="Montserrat SemiBold" pitchFamily="2" charset="0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r>
              <a:rPr lang="en-US" sz="2800" dirty="0"/>
              <a:t>Amy Edmondson’s </a:t>
            </a:r>
          </a:p>
          <a:p>
            <a:r>
              <a:rPr lang="en-US" sz="2800" dirty="0">
                <a:solidFill>
                  <a:srgbClr val="00B0F0"/>
                </a:solidFill>
              </a:rPr>
              <a:t>‘Four Interpersonal Risks’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8C7985-8880-EE3A-54F6-381671AFD31C}"/>
              </a:ext>
            </a:extLst>
          </p:cNvPr>
          <p:cNvGrpSpPr/>
          <p:nvPr/>
        </p:nvGrpSpPr>
        <p:grpSpPr>
          <a:xfrm>
            <a:off x="6835238" y="1991810"/>
            <a:ext cx="4762402" cy="584775"/>
            <a:chOff x="6538571" y="3277775"/>
            <a:chExt cx="4762402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2D7167-4993-F589-5D0A-01AC20A7C983}"/>
                </a:ext>
              </a:extLst>
            </p:cNvPr>
            <p:cNvSpPr txBox="1"/>
            <p:nvPr/>
          </p:nvSpPr>
          <p:spPr>
            <a:xfrm>
              <a:off x="7063838" y="3277775"/>
              <a:ext cx="423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If you ask a question you could be viewed as </a:t>
              </a:r>
              <a:r>
                <a:rPr lang="en-US" sz="1600" dirty="0">
                  <a:solidFill>
                    <a:srgbClr val="00B0F0"/>
                  </a:solidFill>
                  <a:latin typeface="Montserrat SemiBold" pitchFamily="2" charset="0"/>
                  <a:cs typeface="Arial" panose="020B0604020202020204" pitchFamily="34" charset="0"/>
                </a:rPr>
                <a:t>ignorant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714DB4-96DE-935E-103C-BF916CE395AE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9A8418F-AAE0-88EB-DC00-5F7074570D32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2E9B024-5A8C-35CE-E858-E536BE371766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93ACC5-363A-85EE-C796-9AF4570A7829}"/>
              </a:ext>
            </a:extLst>
          </p:cNvPr>
          <p:cNvGrpSpPr/>
          <p:nvPr/>
        </p:nvGrpSpPr>
        <p:grpSpPr>
          <a:xfrm>
            <a:off x="6835238" y="2725179"/>
            <a:ext cx="4762402" cy="584775"/>
            <a:chOff x="6538571" y="3277775"/>
            <a:chExt cx="4762402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334C58-FCAF-1ECD-D6D4-F999C15A018E}"/>
                </a:ext>
              </a:extLst>
            </p:cNvPr>
            <p:cNvSpPr txBox="1"/>
            <p:nvPr/>
          </p:nvSpPr>
          <p:spPr>
            <a:xfrm>
              <a:off x="7063838" y="3277775"/>
              <a:ext cx="423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If you make a mistake you might be seen as </a:t>
              </a:r>
              <a:r>
                <a:rPr lang="en-US" sz="1600" dirty="0">
                  <a:solidFill>
                    <a:srgbClr val="00B0F0"/>
                  </a:solidFill>
                  <a:latin typeface="Montserrat SemiBold" pitchFamily="2" charset="0"/>
                  <a:cs typeface="Arial" panose="020B0604020202020204" pitchFamily="34" charset="0"/>
                </a:rPr>
                <a:t>incompetent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91A5D88-7951-64B6-1788-9EE1ACB3F89F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FD5729-1B2F-A24B-E045-514CA86B677E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29FA789-B5F3-5441-E9E0-F34989891FE6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5BC928-6162-0DD7-3C42-7FD13971B121}"/>
              </a:ext>
            </a:extLst>
          </p:cNvPr>
          <p:cNvGrpSpPr/>
          <p:nvPr/>
        </p:nvGrpSpPr>
        <p:grpSpPr>
          <a:xfrm>
            <a:off x="6835238" y="3502133"/>
            <a:ext cx="4762402" cy="584775"/>
            <a:chOff x="6538571" y="3277775"/>
            <a:chExt cx="4762402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2F5A2D-5ED9-EB39-F6A5-874535D499FE}"/>
                </a:ext>
              </a:extLst>
            </p:cNvPr>
            <p:cNvSpPr txBox="1"/>
            <p:nvPr/>
          </p:nvSpPr>
          <p:spPr>
            <a:xfrm>
              <a:off x="7063838" y="3277775"/>
              <a:ext cx="423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If you question ‘the way we do things’ it could be seen as being </a:t>
              </a:r>
              <a:r>
                <a:rPr lang="en-US" sz="1600" dirty="0">
                  <a:solidFill>
                    <a:srgbClr val="00B0F0"/>
                  </a:solidFill>
                  <a:latin typeface="Montserrat SemiBold" pitchFamily="2" charset="0"/>
                  <a:cs typeface="Arial" panose="020B0604020202020204" pitchFamily="34" charset="0"/>
                </a:rPr>
                <a:t>negative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F920861-C84C-6716-C120-3DF5BFB824F9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EAA0C14-AB3E-3F86-1AE8-ABE5E85FCA8B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6540D55-EF54-F684-AEB8-E3BDF7681435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879B5F-D390-6EF1-EB9C-F89A91323604}"/>
              </a:ext>
            </a:extLst>
          </p:cNvPr>
          <p:cNvGrpSpPr/>
          <p:nvPr/>
        </p:nvGrpSpPr>
        <p:grpSpPr>
          <a:xfrm>
            <a:off x="6835238" y="4279087"/>
            <a:ext cx="4762402" cy="584775"/>
            <a:chOff x="6538571" y="3277775"/>
            <a:chExt cx="4762402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387417-2D0F-62B7-130F-E3E4FA08FA7A}"/>
                </a:ext>
              </a:extLst>
            </p:cNvPr>
            <p:cNvSpPr txBox="1"/>
            <p:nvPr/>
          </p:nvSpPr>
          <p:spPr>
            <a:xfrm>
              <a:off x="7063838" y="3277775"/>
              <a:ext cx="42371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If you ask for or provide feedback could be considered </a:t>
              </a:r>
              <a:r>
                <a:rPr lang="en-US" sz="1600" dirty="0">
                  <a:solidFill>
                    <a:srgbClr val="00B0F0"/>
                  </a:solidFill>
                  <a:latin typeface="Montserrat SemiBold" pitchFamily="2" charset="0"/>
                  <a:cs typeface="Arial" panose="020B0604020202020204" pitchFamily="34" charset="0"/>
                </a:rPr>
                <a:t>intrusive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4E92F9-B3F1-05E2-1809-9559F8E11B94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0CA74BF-824A-DED0-3153-94B64D88F7B4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8020E04-3C51-416F-F5AA-F9324CD54389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089F905-1B9D-3E94-E305-E5B310B9B338}"/>
              </a:ext>
            </a:extLst>
          </p:cNvPr>
          <p:cNvSpPr txBox="1"/>
          <p:nvPr/>
        </p:nvSpPr>
        <p:spPr>
          <a:xfrm>
            <a:off x="6804758" y="5178827"/>
            <a:ext cx="424093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>
              <a:lnSpc>
                <a:spcPct val="100000"/>
              </a:lnSpc>
              <a:defRPr sz="2000" b="1">
                <a:latin typeface="Montserrat SemiBold" pitchFamily="2" charset="0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r>
              <a:rPr lang="en-US" sz="2400" dirty="0"/>
              <a:t>‘No one wants to be                     </a:t>
            </a:r>
            <a:br>
              <a:rPr lang="en-US" sz="2400" dirty="0"/>
            </a:br>
            <a:r>
              <a:rPr lang="en-US" sz="2400" dirty="0"/>
              <a:t>the skunk at the picnic’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78B22E-ACA6-77A4-AA4C-CA5D73E33F27}"/>
              </a:ext>
            </a:extLst>
          </p:cNvPr>
          <p:cNvGrpSpPr/>
          <p:nvPr/>
        </p:nvGrpSpPr>
        <p:grpSpPr>
          <a:xfrm>
            <a:off x="11402229" y="75819"/>
            <a:ext cx="784389" cy="761295"/>
            <a:chOff x="21710" y="5942936"/>
            <a:chExt cx="784389" cy="761295"/>
          </a:xfrm>
        </p:grpSpPr>
        <p:pic>
          <p:nvPicPr>
            <p:cNvPr id="3" name="Picture 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1F9D47F-AFF6-6015-82EA-23E693930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4" y="5942936"/>
              <a:ext cx="761295" cy="761295"/>
            </a:xfrm>
            <a:prstGeom prst="rect">
              <a:avLst/>
            </a:prstGeom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FDC363A3-BB67-08C7-1B4B-7395018AA06C}"/>
                </a:ext>
              </a:extLst>
            </p:cNvPr>
            <p:cNvSpPr txBox="1"/>
            <p:nvPr/>
          </p:nvSpPr>
          <p:spPr>
            <a:xfrm>
              <a:off x="21710" y="6092750"/>
              <a:ext cx="63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ACC8"/>
                  </a:solidFill>
                  <a:latin typeface="Calibri" panose="020F0502020204030204"/>
                </a:rPr>
                <a:t>  18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AC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90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E1B5F5-0B4B-8CA9-E401-99AE4567A544}"/>
              </a:ext>
            </a:extLst>
          </p:cNvPr>
          <p:cNvSpPr/>
          <p:nvPr/>
        </p:nvSpPr>
        <p:spPr>
          <a:xfrm>
            <a:off x="8397240" y="0"/>
            <a:ext cx="379476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26B9848-F5B9-0D7F-3283-516B26814D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11088245" y="2543936"/>
            <a:ext cx="661122" cy="2039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88504-D143-9DC2-5813-24633D573695}"/>
              </a:ext>
            </a:extLst>
          </p:cNvPr>
          <p:cNvSpPr txBox="1"/>
          <p:nvPr/>
        </p:nvSpPr>
        <p:spPr>
          <a:xfrm>
            <a:off x="700656" y="1256298"/>
            <a:ext cx="419138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lvl="0">
              <a:lnSpc>
                <a:spcPct val="100000"/>
              </a:lnSpc>
              <a:defRPr sz="2000" b="1">
                <a:latin typeface="Montserrat SemiBold" pitchFamily="2" charset="0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r>
              <a:rPr lang="en-US" sz="2800" dirty="0"/>
              <a:t>What is </a:t>
            </a:r>
            <a:r>
              <a:rPr lang="en-US" sz="2800" dirty="0">
                <a:solidFill>
                  <a:srgbClr val="199CD7"/>
                </a:solidFill>
              </a:rPr>
              <a:t>Psychological Safety?</a:t>
            </a:r>
          </a:p>
        </p:txBody>
      </p:sp>
      <p:pic>
        <p:nvPicPr>
          <p:cNvPr id="5" name="Picture 4" descr="Genos International Europe">
            <a:extLst>
              <a:ext uri="{FF2B5EF4-FFF2-40B4-BE49-F238E27FC236}">
                <a16:creationId xmlns:a16="http://schemas.microsoft.com/office/drawing/2014/main" id="{044BEE9B-C1D2-41FF-33CA-241CE402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CACFC1-F690-B63A-3E58-07511C982B69}"/>
              </a:ext>
            </a:extLst>
          </p:cNvPr>
          <p:cNvGrpSpPr/>
          <p:nvPr/>
        </p:nvGrpSpPr>
        <p:grpSpPr>
          <a:xfrm>
            <a:off x="770167" y="2449010"/>
            <a:ext cx="4563832" cy="584775"/>
            <a:chOff x="6538571" y="3277775"/>
            <a:chExt cx="4563832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997E27-064E-455B-E88B-7025AD7ABA6A}"/>
                </a:ext>
              </a:extLst>
            </p:cNvPr>
            <p:cNvSpPr txBox="1"/>
            <p:nvPr/>
          </p:nvSpPr>
          <p:spPr>
            <a:xfrm>
              <a:off x="7063838" y="3277775"/>
              <a:ext cx="40385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A belief members of a team hold that it is safe for interpersonal risk taking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B652A7-2CCC-6AFA-8A27-E778F9D73C09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BD50987-B3DD-8DC5-5567-DDEDF08F1C85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3D3B5B8-33B5-36BA-51E5-887332BCCC95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E4A429-099C-1CC7-A1C4-6BD8C7584C29}"/>
              </a:ext>
            </a:extLst>
          </p:cNvPr>
          <p:cNvGrpSpPr/>
          <p:nvPr/>
        </p:nvGrpSpPr>
        <p:grpSpPr>
          <a:xfrm>
            <a:off x="770167" y="3290696"/>
            <a:ext cx="4563832" cy="1077218"/>
            <a:chOff x="6538571" y="3277775"/>
            <a:chExt cx="4563832" cy="10772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223871-2E99-DEEE-A854-0864826D406F}"/>
                </a:ext>
              </a:extLst>
            </p:cNvPr>
            <p:cNvSpPr txBox="1"/>
            <p:nvPr/>
          </p:nvSpPr>
          <p:spPr>
            <a:xfrm>
              <a:off x="7063838" y="3277775"/>
              <a:ext cx="40385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A sense of confidence that speaking up will not result in rejection, punishment or embarrassment by members of the team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A7CC81-E4AA-DAE3-B72E-D33756DFC162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879B70A-8579-8049-32F9-CBF078BEB002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58C2028-1060-E96F-6031-0FB5A39DDAA8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E78958-D25C-3B7B-4F53-8A148C07109A}"/>
              </a:ext>
            </a:extLst>
          </p:cNvPr>
          <p:cNvGrpSpPr/>
          <p:nvPr/>
        </p:nvGrpSpPr>
        <p:grpSpPr>
          <a:xfrm>
            <a:off x="770167" y="4624825"/>
            <a:ext cx="4563832" cy="830997"/>
            <a:chOff x="6538571" y="3277775"/>
            <a:chExt cx="4563832" cy="8309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C2B8C2-BB4F-2508-D7C4-5B480809F9AF}"/>
                </a:ext>
              </a:extLst>
            </p:cNvPr>
            <p:cNvSpPr txBox="1"/>
            <p:nvPr/>
          </p:nvSpPr>
          <p:spPr>
            <a:xfrm>
              <a:off x="7063838" y="3277775"/>
              <a:ext cx="4038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 Light" pitchFamily="2" charset="0"/>
                  <a:cs typeface="Arial" panose="020B0604020202020204" pitchFamily="34" charset="0"/>
                </a:rPr>
                <a:t>A team environment of respect and interpersonal trust where people feel comfortable being themselves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A08514-79EC-8B82-7179-E06A9CDCA5B1}"/>
                </a:ext>
              </a:extLst>
            </p:cNvPr>
            <p:cNvGrpSpPr/>
            <p:nvPr/>
          </p:nvGrpSpPr>
          <p:grpSpPr>
            <a:xfrm>
              <a:off x="6538571" y="3289431"/>
              <a:ext cx="326898" cy="326898"/>
              <a:chOff x="1997191" y="4877287"/>
              <a:chExt cx="326898" cy="32689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78EE020-579B-AE6E-9BD2-17D9A40502F5}"/>
                  </a:ext>
                </a:extLst>
              </p:cNvPr>
              <p:cNvSpPr/>
              <p:nvPr/>
            </p:nvSpPr>
            <p:spPr>
              <a:xfrm rot="5400000">
                <a:off x="1997191" y="4877287"/>
                <a:ext cx="326898" cy="3268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50C7E5-8A2C-BC68-7A27-65986EBC6522}"/>
                  </a:ext>
                </a:extLst>
              </p:cNvPr>
              <p:cNvSpPr/>
              <p:nvPr/>
            </p:nvSpPr>
            <p:spPr>
              <a:xfrm rot="5400000">
                <a:off x="2095002" y="4992363"/>
                <a:ext cx="148393" cy="91319"/>
              </a:xfrm>
              <a:custGeom>
                <a:avLst/>
                <a:gdLst>
                  <a:gd name="connsiteX0" fmla="*/ 133984 w 148392"/>
                  <a:gd name="connsiteY0" fmla="*/ 88463 h 91318"/>
                  <a:gd name="connsiteX1" fmla="*/ 125914 w 148392"/>
                  <a:gd name="connsiteY1" fmla="*/ 85118 h 91318"/>
                  <a:gd name="connsiteX2" fmla="*/ 76910 w 148392"/>
                  <a:gd name="connsiteY2" fmla="*/ 36114 h 91318"/>
                  <a:gd name="connsiteX3" fmla="*/ 27906 w 148392"/>
                  <a:gd name="connsiteY3" fmla="*/ 85118 h 91318"/>
                  <a:gd name="connsiteX4" fmla="*/ 11765 w 148392"/>
                  <a:gd name="connsiteY4" fmla="*/ 84837 h 91318"/>
                  <a:gd name="connsiteX5" fmla="*/ 11765 w 148392"/>
                  <a:gd name="connsiteY5" fmla="*/ 68977 h 91318"/>
                  <a:gd name="connsiteX6" fmla="*/ 68840 w 148392"/>
                  <a:gd name="connsiteY6" fmla="*/ 11903 h 91318"/>
                  <a:gd name="connsiteX7" fmla="*/ 84980 w 148392"/>
                  <a:gd name="connsiteY7" fmla="*/ 11903 h 91318"/>
                  <a:gd name="connsiteX8" fmla="*/ 142054 w 148392"/>
                  <a:gd name="connsiteY8" fmla="*/ 68977 h 91318"/>
                  <a:gd name="connsiteX9" fmla="*/ 142052 w 148392"/>
                  <a:gd name="connsiteY9" fmla="*/ 85120 h 91318"/>
                  <a:gd name="connsiteX10" fmla="*/ 133984 w 148392"/>
                  <a:gd name="connsiteY10" fmla="*/ 88463 h 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392" h="91318">
                    <a:moveTo>
                      <a:pt x="133984" y="88463"/>
                    </a:moveTo>
                    <a:cubicBezTo>
                      <a:pt x="130957" y="88461"/>
                      <a:pt x="128054" y="87258"/>
                      <a:pt x="125914" y="85118"/>
                    </a:cubicBezTo>
                    <a:lnTo>
                      <a:pt x="76910" y="36114"/>
                    </a:lnTo>
                    <a:lnTo>
                      <a:pt x="27906" y="85118"/>
                    </a:lnTo>
                    <a:cubicBezTo>
                      <a:pt x="23371" y="89498"/>
                      <a:pt x="16145" y="89372"/>
                      <a:pt x="11765" y="84837"/>
                    </a:cubicBezTo>
                    <a:cubicBezTo>
                      <a:pt x="7493" y="80414"/>
                      <a:pt x="7493" y="73401"/>
                      <a:pt x="11765" y="68977"/>
                    </a:cubicBezTo>
                    <a:lnTo>
                      <a:pt x="68840" y="11903"/>
                    </a:lnTo>
                    <a:cubicBezTo>
                      <a:pt x="73297" y="7447"/>
                      <a:pt x="80523" y="7447"/>
                      <a:pt x="84980" y="11903"/>
                    </a:cubicBezTo>
                    <a:lnTo>
                      <a:pt x="142054" y="68977"/>
                    </a:lnTo>
                    <a:cubicBezTo>
                      <a:pt x="146512" y="73436"/>
                      <a:pt x="146511" y="80663"/>
                      <a:pt x="142052" y="85120"/>
                    </a:cubicBezTo>
                    <a:cubicBezTo>
                      <a:pt x="139912" y="87259"/>
                      <a:pt x="137010" y="88461"/>
                      <a:pt x="133984" y="884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4" name="Picture 4" descr="The Fearless Organization – Amy Edmondson - The Culture Club">
            <a:extLst>
              <a:ext uri="{FF2B5EF4-FFF2-40B4-BE49-F238E27FC236}">
                <a16:creationId xmlns:a16="http://schemas.microsoft.com/office/drawing/2014/main" id="{0D2D98A7-D2A2-EFE9-3659-31F875872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17852"/>
          <a:stretch/>
        </p:blipFill>
        <p:spPr bwMode="auto">
          <a:xfrm>
            <a:off x="5986354" y="-188978"/>
            <a:ext cx="4795654" cy="7235956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7840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BA677-D9B3-B1B5-0AF2-E6CE9D1C7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Hands holding a white head with brain cut out&#10;&#10;AI-generated content may be incorrect.">
            <a:extLst>
              <a:ext uri="{FF2B5EF4-FFF2-40B4-BE49-F238E27FC236}">
                <a16:creationId xmlns:a16="http://schemas.microsoft.com/office/drawing/2014/main" id="{7A7F9E50-1544-EE96-5AA0-86593776B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2" r="30546"/>
          <a:stretch/>
        </p:blipFill>
        <p:spPr>
          <a:xfrm>
            <a:off x="0" y="0"/>
            <a:ext cx="361188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731A5-93B6-05B9-6145-C1E84F767EC4}"/>
              </a:ext>
            </a:extLst>
          </p:cNvPr>
          <p:cNvSpPr/>
          <p:nvPr/>
        </p:nvSpPr>
        <p:spPr>
          <a:xfrm>
            <a:off x="3611880" y="0"/>
            <a:ext cx="557784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379D5-B2B3-791E-73B3-33B0E4240A0C}"/>
              </a:ext>
            </a:extLst>
          </p:cNvPr>
          <p:cNvSpPr txBox="1"/>
          <p:nvPr/>
        </p:nvSpPr>
        <p:spPr>
          <a:xfrm>
            <a:off x="3992617" y="1096936"/>
            <a:ext cx="3048263" cy="138499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  <a:latin typeface="Montserrat SemiBold" pitchFamily="2" charset="0"/>
              </a:defRPr>
            </a:lvl1pPr>
          </a:lstStyle>
          <a:p>
            <a:r>
              <a:rPr lang="en-US" sz="2800" dirty="0"/>
              <a:t>At its core, </a:t>
            </a:r>
          </a:p>
          <a:p>
            <a:r>
              <a:rPr lang="en-US" sz="2800" dirty="0"/>
              <a:t>Psychological Safety is…</a:t>
            </a:r>
          </a:p>
        </p:txBody>
      </p:sp>
      <p:pic>
        <p:nvPicPr>
          <p:cNvPr id="25" name="Picture 24" descr="Genos International Europe">
            <a:extLst>
              <a:ext uri="{FF2B5EF4-FFF2-40B4-BE49-F238E27FC236}">
                <a16:creationId xmlns:a16="http://schemas.microsoft.com/office/drawing/2014/main" id="{A1E9CCA6-889F-C5DE-B9A0-B8D5BE09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Background pattern&#10;&#10;Description automatically generated">
            <a:extLst>
              <a:ext uri="{FF2B5EF4-FFF2-40B4-BE49-F238E27FC236}">
                <a16:creationId xmlns:a16="http://schemas.microsoft.com/office/drawing/2014/main" id="{AFBE0A49-7269-2D89-229E-7C871BCD6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 rot="16200000">
            <a:off x="4751331" y="5005524"/>
            <a:ext cx="728032" cy="224545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74E740E-A930-9968-B389-321E8FDF239F}"/>
              </a:ext>
            </a:extLst>
          </p:cNvPr>
          <p:cNvSpPr txBox="1"/>
          <p:nvPr/>
        </p:nvSpPr>
        <p:spPr>
          <a:xfrm>
            <a:off x="3992617" y="2702580"/>
            <a:ext cx="2941583" cy="1477328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  <a:latin typeface="Montserrat SemiBold" pitchFamily="2" charset="0"/>
              </a:defRPr>
            </a:lvl1pPr>
          </a:lstStyle>
          <a:p>
            <a:r>
              <a:rPr lang="en-US" sz="1800" dirty="0">
                <a:latin typeface="Montserrat Light" pitchFamily="2" charset="0"/>
              </a:rPr>
              <a:t>“…the sense that you can be yourself </a:t>
            </a:r>
            <a:br>
              <a:rPr lang="en-US" sz="1800" dirty="0">
                <a:latin typeface="Montserrat Light" pitchFamily="2" charset="0"/>
              </a:rPr>
            </a:br>
            <a:r>
              <a:rPr lang="en-US" sz="1800" dirty="0"/>
              <a:t>without social, political, economical, or emotional cost”</a:t>
            </a:r>
          </a:p>
        </p:txBody>
      </p:sp>
      <p:pic>
        <p:nvPicPr>
          <p:cNvPr id="54" name="Picture 5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9C667D-AE91-7D3B-DDAB-A4CBAD33F7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744" r="1211" b="725"/>
          <a:stretch/>
        </p:blipFill>
        <p:spPr>
          <a:xfrm>
            <a:off x="7604497" y="400552"/>
            <a:ext cx="3676650" cy="5727701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43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1B451B-688C-84E9-F17B-8E1ECE31AC63}"/>
              </a:ext>
            </a:extLst>
          </p:cNvPr>
          <p:cNvGrpSpPr/>
          <p:nvPr/>
        </p:nvGrpSpPr>
        <p:grpSpPr>
          <a:xfrm>
            <a:off x="11452569" y="105519"/>
            <a:ext cx="784389" cy="761295"/>
            <a:chOff x="21710" y="5942936"/>
            <a:chExt cx="784389" cy="761295"/>
          </a:xfrm>
        </p:grpSpPr>
        <p:pic>
          <p:nvPicPr>
            <p:cNvPr id="6" name="Picture 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EC4AEEC-84A0-D81B-0A1F-D90D55CB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4" y="5942936"/>
              <a:ext cx="761295" cy="761295"/>
            </a:xfrm>
            <a:prstGeom prst="rect">
              <a:avLst/>
            </a:prstGeom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AEF9E863-1617-B56E-8291-7CEA3DD17AF1}"/>
                </a:ext>
              </a:extLst>
            </p:cNvPr>
            <p:cNvSpPr txBox="1"/>
            <p:nvPr/>
          </p:nvSpPr>
          <p:spPr>
            <a:xfrm>
              <a:off x="21710" y="6092750"/>
              <a:ext cx="63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rgbClr val="00ACC8"/>
                  </a:solidFill>
                  <a:latin typeface="Calibri" panose="020F0502020204030204"/>
                </a:rPr>
                <a:t>  20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AC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6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in front of laptops&#10;&#10;AI-generated content may be incorrect.">
            <a:extLst>
              <a:ext uri="{FF2B5EF4-FFF2-40B4-BE49-F238E27FC236}">
                <a16:creationId xmlns:a16="http://schemas.microsoft.com/office/drawing/2014/main" id="{F414FB4E-186F-27E6-1E29-00A81673E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34275"/>
          <a:stretch/>
        </p:blipFill>
        <p:spPr>
          <a:xfrm>
            <a:off x="1393977" y="0"/>
            <a:ext cx="571673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286820-FA12-D177-7805-E717AF63B1E7}"/>
              </a:ext>
            </a:extLst>
          </p:cNvPr>
          <p:cNvSpPr/>
          <p:nvPr/>
        </p:nvSpPr>
        <p:spPr>
          <a:xfrm>
            <a:off x="7110714" y="0"/>
            <a:ext cx="508128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7B7E449-25D9-FCCC-6DDC-8BC264A72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74367" y="791950"/>
            <a:ext cx="782892" cy="241466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4D9515F-27AE-DEA0-CC11-E04B832C3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74367" y="3320586"/>
            <a:ext cx="782892" cy="2414664"/>
          </a:xfrm>
          <a:prstGeom prst="rect">
            <a:avLst/>
          </a:prstGeom>
        </p:spPr>
      </p:pic>
      <p:pic>
        <p:nvPicPr>
          <p:cNvPr id="8" name="Picture 7" descr="Genos International Europe">
            <a:extLst>
              <a:ext uri="{FF2B5EF4-FFF2-40B4-BE49-F238E27FC236}">
                <a16:creationId xmlns:a16="http://schemas.microsoft.com/office/drawing/2014/main" id="{FC04C332-94DA-456E-54E3-972CBCEC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EEB9DC-DBAF-8113-2D1E-16D71FF06477}"/>
              </a:ext>
            </a:extLst>
          </p:cNvPr>
          <p:cNvSpPr txBox="1"/>
          <p:nvPr/>
        </p:nvSpPr>
        <p:spPr>
          <a:xfrm>
            <a:off x="7634573" y="1811790"/>
            <a:ext cx="2393347" cy="95410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Montserrat SemiBold" pitchFamily="2" charset="0"/>
              </a:rPr>
              <a:t>Whose </a:t>
            </a:r>
            <a:br>
              <a:rPr lang="en-US" sz="2800" dirty="0">
                <a:solidFill>
                  <a:schemeClr val="bg1"/>
                </a:solidFill>
                <a:latin typeface="Montserrat SemiBold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Montserrat SemiBold" pitchFamily="2" charset="0"/>
              </a:rPr>
              <a:t>job is it?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87BC9-CBB1-A715-D5E6-C0FAC02D5E07}"/>
              </a:ext>
            </a:extLst>
          </p:cNvPr>
          <p:cNvSpPr txBox="1"/>
          <p:nvPr/>
        </p:nvSpPr>
        <p:spPr>
          <a:xfrm>
            <a:off x="7634573" y="3094680"/>
            <a:ext cx="35496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Montserrat Light" pitchFamily="2" charset="0"/>
                <a:cs typeface="Arial" panose="020B0604020202020204" pitchFamily="34" charset="0"/>
              </a:rPr>
              <a:t>Psychological Safety is all our responsibility”</a:t>
            </a:r>
          </a:p>
        </p:txBody>
      </p:sp>
    </p:spTree>
    <p:extLst>
      <p:ext uri="{BB962C8B-B14F-4D97-AF65-F5344CB8AC3E}">
        <p14:creationId xmlns:p14="http://schemas.microsoft.com/office/powerpoint/2010/main" val="218914918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14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-0.11111 " pathEditMode="relative" rAng="0" ptsTypes="AA">
                                      <p:cBhvr>
                                        <p:cTn id="17" dur="1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AF36D-BC95-E3C1-6F8F-E8CEDBFF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9D9611A-E891-2172-C371-BE012F9BF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r="34519"/>
          <a:stretch/>
        </p:blipFill>
        <p:spPr>
          <a:xfrm>
            <a:off x="6093748" y="0"/>
            <a:ext cx="609825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B6CF8E-C09E-8017-8526-B77BBE8CBF2D}"/>
              </a:ext>
            </a:extLst>
          </p:cNvPr>
          <p:cNvSpPr/>
          <p:nvPr/>
        </p:nvSpPr>
        <p:spPr>
          <a:xfrm>
            <a:off x="1822931" y="0"/>
            <a:ext cx="4273069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818BDB-8666-E94D-9A25-2DD41719CE74}"/>
              </a:ext>
            </a:extLst>
          </p:cNvPr>
          <p:cNvSpPr/>
          <p:nvPr/>
        </p:nvSpPr>
        <p:spPr>
          <a:xfrm>
            <a:off x="1076271" y="2042160"/>
            <a:ext cx="5891688" cy="2773680"/>
          </a:xfrm>
          <a:prstGeom prst="roundRect">
            <a:avLst>
              <a:gd name="adj" fmla="val 724"/>
            </a:avLst>
          </a:prstGeom>
          <a:solidFill>
            <a:schemeClr val="bg1"/>
          </a:solidFill>
          <a:ln>
            <a:noFill/>
          </a:ln>
          <a:effectLst>
            <a:outerShdw blurRad="1270000" dist="6985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B3C7AB9-BEAB-2D9D-D8E9-18541B49D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30865"/>
          <a:stretch/>
        </p:blipFill>
        <p:spPr>
          <a:xfrm>
            <a:off x="211006" y="2221668"/>
            <a:ext cx="782892" cy="24146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8AC55B-1DB6-382C-8C9B-D9FE76C4D44A}"/>
              </a:ext>
            </a:extLst>
          </p:cNvPr>
          <p:cNvSpPr/>
          <p:nvPr/>
        </p:nvSpPr>
        <p:spPr>
          <a:xfrm>
            <a:off x="1822933" y="2890391"/>
            <a:ext cx="4273064" cy="107721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 algn="ctr">
              <a:defRPr/>
            </a:pPr>
            <a:r>
              <a:rPr lang="en-US" sz="3200" dirty="0">
                <a:latin typeface="Montserrat SemiBold" pitchFamily="2" charset="0"/>
              </a:rPr>
              <a:t>Do You Make </a:t>
            </a:r>
            <a:r>
              <a:rPr lang="en-US" sz="3200" dirty="0">
                <a:solidFill>
                  <a:srgbClr val="00B0F0"/>
                </a:solidFill>
                <a:latin typeface="Montserrat SemiBold" pitchFamily="2" charset="0"/>
              </a:rPr>
              <a:t>People Feel Safe?</a:t>
            </a:r>
          </a:p>
        </p:txBody>
      </p:sp>
      <p:pic>
        <p:nvPicPr>
          <p:cNvPr id="16" name="Picture 15" descr="Genos International Europe">
            <a:extLst>
              <a:ext uri="{FF2B5EF4-FFF2-40B4-BE49-F238E27FC236}">
                <a16:creationId xmlns:a16="http://schemas.microsoft.com/office/drawing/2014/main" id="{90AFCD54-F8EF-ED47-84C2-751180F50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49" y="6324790"/>
            <a:ext cx="1033960" cy="3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59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6.0.6404"/>
  <p:tag name="SLIDO_PRESENTATION_ID" val="519801d7-0ca1-41d2-8dd1-2b338ba8b225"/>
  <p:tag name="SLIDO_EVENT_UUID" val="c2c6ec05-dd43-42d1-a3d3-8eebe4f1d15d"/>
  <p:tag name="SLIDO_EVENT_SECTION_UUID" val="de095706-5f2e-46b8-a397-462dabb189c7"/>
</p:tagLst>
</file>

<file path=ppt/theme/theme1.xml><?xml version="1.0" encoding="utf-8"?>
<a:theme xmlns:a="http://schemas.openxmlformats.org/drawingml/2006/main" name="Office Theme">
  <a:themeElements>
    <a:clrScheme name="Custom 219">
      <a:dk1>
        <a:sysClr val="windowText" lastClr="000000"/>
      </a:dk1>
      <a:lt1>
        <a:sysClr val="window" lastClr="FFFFFF"/>
      </a:lt1>
      <a:dk2>
        <a:srgbClr val="005250"/>
      </a:dk2>
      <a:lt2>
        <a:srgbClr val="E5DEDB"/>
      </a:lt2>
      <a:accent1>
        <a:srgbClr val="199CD7"/>
      </a:accent1>
      <a:accent2>
        <a:srgbClr val="7F7F7F"/>
      </a:accent2>
      <a:accent3>
        <a:srgbClr val="199CD7"/>
      </a:accent3>
      <a:accent4>
        <a:srgbClr val="7BBBE9"/>
      </a:accent4>
      <a:accent5>
        <a:srgbClr val="199CD7"/>
      </a:accent5>
      <a:accent6>
        <a:srgbClr val="00B0F0"/>
      </a:accent6>
      <a:hlink>
        <a:srgbClr val="3F3F3F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19">
      <a:dk1>
        <a:sysClr val="windowText" lastClr="000000"/>
      </a:dk1>
      <a:lt1>
        <a:sysClr val="window" lastClr="FFFFFF"/>
      </a:lt1>
      <a:dk2>
        <a:srgbClr val="005250"/>
      </a:dk2>
      <a:lt2>
        <a:srgbClr val="E5DEDB"/>
      </a:lt2>
      <a:accent1>
        <a:srgbClr val="199CD7"/>
      </a:accent1>
      <a:accent2>
        <a:srgbClr val="7F7F7F"/>
      </a:accent2>
      <a:accent3>
        <a:srgbClr val="199CD7"/>
      </a:accent3>
      <a:accent4>
        <a:srgbClr val="7BBBE9"/>
      </a:accent4>
      <a:accent5>
        <a:srgbClr val="199CD7"/>
      </a:accent5>
      <a:accent6>
        <a:srgbClr val="00B0F0"/>
      </a:accent6>
      <a:hlink>
        <a:srgbClr val="3F3F3F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Microsoft Office PowerPoint</Application>
  <PresentationFormat>Widescreen</PresentationFormat>
  <Paragraphs>86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Montserrat Light</vt:lpstr>
      <vt:lpstr>Montserrat Medium</vt:lpstr>
      <vt:lpstr>Montserrat SemiBold</vt:lpstr>
      <vt:lpstr>Mulish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Deiric McCann - Genos</cp:lastModifiedBy>
  <cp:revision>478</cp:revision>
  <cp:lastPrinted>2024-04-22T05:26:57Z</cp:lastPrinted>
  <dcterms:created xsi:type="dcterms:W3CDTF">2017-04-03T02:01:25Z</dcterms:created>
  <dcterms:modified xsi:type="dcterms:W3CDTF">2025-05-15T14:24:37Z</dcterms:modified>
</cp:coreProperties>
</file>